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</p:sldMasterIdLst>
  <p:notesMasterIdLst>
    <p:notesMasterId r:id="rId40"/>
  </p:notesMasterIdLst>
  <p:handoutMasterIdLst>
    <p:handoutMasterId r:id="rId41"/>
  </p:handoutMasterIdLst>
  <p:sldIdLst>
    <p:sldId id="291" r:id="rId2"/>
    <p:sldId id="337" r:id="rId3"/>
    <p:sldId id="313" r:id="rId4"/>
    <p:sldId id="305" r:id="rId5"/>
    <p:sldId id="338" r:id="rId6"/>
    <p:sldId id="314" r:id="rId7"/>
    <p:sldId id="303" r:id="rId8"/>
    <p:sldId id="296" r:id="rId9"/>
    <p:sldId id="340" r:id="rId10"/>
    <p:sldId id="344" r:id="rId11"/>
    <p:sldId id="346" r:id="rId12"/>
    <p:sldId id="345" r:id="rId13"/>
    <p:sldId id="355" r:id="rId14"/>
    <p:sldId id="357" r:id="rId15"/>
    <p:sldId id="356" r:id="rId16"/>
    <p:sldId id="324" r:id="rId17"/>
    <p:sldId id="353" r:id="rId18"/>
    <p:sldId id="341" r:id="rId19"/>
    <p:sldId id="348" r:id="rId20"/>
    <p:sldId id="352" r:id="rId21"/>
    <p:sldId id="354" r:id="rId22"/>
    <p:sldId id="335" r:id="rId23"/>
    <p:sldId id="358" r:id="rId24"/>
    <p:sldId id="361" r:id="rId25"/>
    <p:sldId id="359" r:id="rId26"/>
    <p:sldId id="360" r:id="rId27"/>
    <p:sldId id="342" r:id="rId28"/>
    <p:sldId id="362" r:id="rId29"/>
    <p:sldId id="347" r:id="rId30"/>
    <p:sldId id="351" r:id="rId31"/>
    <p:sldId id="363" r:id="rId32"/>
    <p:sldId id="334" r:id="rId33"/>
    <p:sldId id="365" r:id="rId34"/>
    <p:sldId id="366" r:id="rId35"/>
    <p:sldId id="367" r:id="rId36"/>
    <p:sldId id="364" r:id="rId37"/>
    <p:sldId id="329" r:id="rId38"/>
    <p:sldId id="350" r:id="rId39"/>
  </p:sldIdLst>
  <p:sldSz cx="9144000" cy="6858000" type="screen4x3"/>
  <p:notesSz cx="7010400" cy="92964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383"/>
    <a:srgbClr val="666666"/>
    <a:srgbClr val="005BBB"/>
    <a:srgbClr val="4DC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86118" autoAdjust="0"/>
  </p:normalViewPr>
  <p:slideViewPr>
    <p:cSldViewPr snapToGrid="0" snapToObjects="1">
      <p:cViewPr varScale="1">
        <p:scale>
          <a:sx n="75" d="100"/>
          <a:sy n="75" d="100"/>
        </p:scale>
        <p:origin x="1574" y="62"/>
      </p:cViewPr>
      <p:guideLst/>
    </p:cSldViewPr>
  </p:slideViewPr>
  <p:outlineViewPr>
    <p:cViewPr>
      <p:scale>
        <a:sx n="33" d="100"/>
        <a:sy n="33" d="100"/>
      </p:scale>
      <p:origin x="0" y="-6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36" tIns="46569" rIns="93136" bIns="46569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36" tIns="46569" rIns="93136" bIns="46569" rtlCol="0"/>
          <a:lstStyle>
            <a:lvl1pPr algn="r">
              <a:defRPr sz="1200"/>
            </a:lvl1pPr>
          </a:lstStyle>
          <a:p>
            <a:fld id="{631D33A1-6D17-2C4C-B4C2-C83DB37352CC}" type="datetimeFigureOut">
              <a:rPr lang="en-US" smtClean="0">
                <a:latin typeface="Arial" charset="0"/>
              </a:rPr>
              <a:t>11/8/2019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r">
              <a:defRPr sz="1200"/>
            </a:lvl1pPr>
          </a:lstStyle>
          <a:p>
            <a:fld id="{EB59171E-5108-1245-8B63-E8B205C9AF87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4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36" tIns="46569" rIns="93136" bIns="46569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36" tIns="46569" rIns="93136" bIns="46569" rtlCol="0"/>
          <a:lstStyle>
            <a:lvl1pPr algn="r">
              <a:defRPr sz="1200">
                <a:latin typeface="Arial" charset="0"/>
              </a:defRPr>
            </a:lvl1pPr>
          </a:lstStyle>
          <a:p>
            <a:fld id="{5B96CA4F-2197-CC40-B4FC-798A937A9DC6}" type="datetimeFigureOut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6" tIns="46569" rIns="93136" bIns="4656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36" tIns="46569" rIns="93136" bIns="4656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02322656-8894-1544-92AA-01B3CF5E6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65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Trust</a:t>
            </a:r>
            <a:r>
              <a:rPr lang="en-US" baseline="0" dirty="0" smtClean="0"/>
              <a:t> the primary. Verify the secondary.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56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7464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47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SGS Galson</a:t>
            </a:r>
            <a:r>
              <a:rPr lang="en-US" baseline="0" dirty="0" smtClean="0"/>
              <a:t> has trademarked </a:t>
            </a:r>
            <a:r>
              <a:rPr lang="en-US" baseline="0" dirty="0" err="1" smtClean="0"/>
              <a:t>FreePumpLoan</a:t>
            </a:r>
            <a:r>
              <a:rPr lang="en-US" baseline="0" dirty="0" smtClean="0"/>
              <a:t>, so you know this is a hot trend in the analytical laboratory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89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The yellow, red and orange mushrooms appear to be </a:t>
            </a:r>
            <a:r>
              <a:rPr lang="en-US" sz="1400" dirty="0" err="1"/>
              <a:t>waxycaps</a:t>
            </a:r>
            <a:r>
              <a:rPr lang="en-US" sz="1400" dirty="0"/>
              <a:t> (</a:t>
            </a:r>
            <a:r>
              <a:rPr lang="en-US" sz="1400" i="1" dirty="0" err="1"/>
              <a:t>Hygrocybe</a:t>
            </a:r>
            <a:r>
              <a:rPr lang="en-US" sz="1400" i="1" dirty="0"/>
              <a:t> </a:t>
            </a:r>
            <a:r>
              <a:rPr lang="en-US" sz="1400" dirty="0"/>
              <a:t>sp</a:t>
            </a:r>
            <a:r>
              <a:rPr lang="en-US" sz="1400" dirty="0"/>
              <a:t>.). Photos taken in August 2017 at the Paul </a:t>
            </a:r>
            <a:r>
              <a:rPr lang="en-US" sz="1400" dirty="0" err="1"/>
              <a:t>Smiths’s</a:t>
            </a:r>
            <a:r>
              <a:rPr lang="en-US" sz="1400" dirty="0"/>
              <a:t> College Visitor Information Center outside Saranac Lake, NY.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F9C60-783E-44C2-8486-275B20FD7F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0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63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22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8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</a:t>
            </a:r>
            <a:r>
              <a:rPr lang="en-US" baseline="0" dirty="0" smtClean="0"/>
              <a:t> Cyclone facing up, 2. passive badge not in breathing zone, 3. dosimeter not at shoulder (hearing zone), 4. pump not on back out of the way of work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9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0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74641">
              <a:defRPr/>
            </a:pPr>
            <a:r>
              <a:rPr lang="en-US" dirty="0" smtClean="0"/>
              <a:t>Beware</a:t>
            </a:r>
            <a:r>
              <a:rPr lang="en-US" baseline="0" dirty="0" smtClean="0"/>
              <a:t> of the broken glass tube ends!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11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2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7464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6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pumps display the flow rate. Trust, but verify.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8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57"/>
            <a:ext cx="9144000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776" y="3968497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472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6016249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16982" y="1814275"/>
            <a:ext cx="8444575" cy="480053"/>
          </a:xfrm>
          <a:prstGeom prst="rect">
            <a:avLst/>
          </a:prstGeom>
        </p:spPr>
        <p:txBody>
          <a:bodyPr anchor="ctr" anchorCtr="0"/>
          <a:lstStyle>
            <a:lvl1pPr algn="l">
              <a:defRPr sz="3281" b="1">
                <a:solidFill>
                  <a:srgbClr val="0055B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Header Title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982" y="2468894"/>
            <a:ext cx="8444575" cy="17529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86">
                <a:solidFill>
                  <a:srgbClr val="666666"/>
                </a:solidFill>
                <a:latin typeface="Arial"/>
                <a:cs typeface="Arial"/>
              </a:defRPr>
            </a:lvl1pPr>
            <a:lvl2pPr marL="20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1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3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2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89957" y="4846475"/>
            <a:ext cx="2651204" cy="13970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23">
                <a:solidFill>
                  <a:srgbClr val="EB685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59221" y="4846475"/>
            <a:ext cx="490648" cy="43627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EB6852"/>
                </a:solidFill>
                <a:latin typeface="Arial"/>
                <a:cs typeface="Arial"/>
              </a:defRPr>
            </a:lvl1pPr>
            <a:lvl2pPr marL="207797" indent="0">
              <a:buFontTx/>
              <a:buNone/>
              <a:defRPr/>
            </a:lvl2pPr>
            <a:lvl3pPr marL="415595" indent="0">
              <a:buFontTx/>
              <a:buNone/>
              <a:defRPr/>
            </a:lvl3pPr>
            <a:lvl4pPr marL="623392" indent="0">
              <a:buFontTx/>
              <a:buNone/>
              <a:defRPr/>
            </a:lvl4pPr>
            <a:lvl5pPr marL="83119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TIP:</a:t>
            </a:r>
            <a:endParaRPr lang="en-US" dirty="0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17554" y="6352961"/>
            <a:ext cx="981355" cy="39254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864" b="1">
                <a:solidFill>
                  <a:srgbClr val="666666"/>
                </a:solidFill>
                <a:latin typeface="Arial"/>
                <a:cs typeface="Arial"/>
              </a:defRPr>
            </a:lvl1pPr>
            <a:lvl2pPr marL="207797" indent="0">
              <a:buFontTx/>
              <a:buNone/>
              <a:defRPr/>
            </a:lvl2pPr>
            <a:lvl3pPr marL="415595" indent="0">
              <a:buFontTx/>
              <a:buNone/>
              <a:defRPr/>
            </a:lvl3pPr>
            <a:lvl4pPr marL="623392" indent="0">
              <a:buFontTx/>
              <a:buNone/>
              <a:defRPr/>
            </a:lvl4pPr>
            <a:lvl5pPr marL="83119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271729" y="6349408"/>
            <a:ext cx="2586182" cy="52339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864" baseline="0">
                <a:solidFill>
                  <a:srgbClr val="666666"/>
                </a:solidFill>
                <a:latin typeface="Arial"/>
                <a:cs typeface="Arial"/>
              </a:defRPr>
            </a:lvl1pPr>
            <a:lvl2pPr marL="207797" indent="0">
              <a:buFontTx/>
              <a:buNone/>
              <a:defRPr/>
            </a:lvl2pPr>
            <a:lvl3pPr marL="415595" indent="0">
              <a:buFontTx/>
              <a:buNone/>
              <a:defRPr/>
            </a:lvl3pPr>
            <a:lvl4pPr marL="623392" indent="0">
              <a:buFontTx/>
              <a:buNone/>
              <a:defRPr/>
            </a:lvl4pPr>
            <a:lvl5pPr marL="83119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l  Introduction  l  02.09.16</a:t>
            </a:r>
          </a:p>
        </p:txBody>
      </p:sp>
    </p:spTree>
    <p:extLst>
      <p:ext uri="{BB962C8B-B14F-4D97-AF65-F5344CB8AC3E}">
        <p14:creationId xmlns:p14="http://schemas.microsoft.com/office/powerpoint/2010/main" val="265132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21147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1" y="2189264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Em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771900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25197" y="2185416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275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941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23924" y="873940"/>
            <a:ext cx="5320076" cy="59872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35974" y="873940"/>
            <a:ext cx="5308027" cy="31254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3835973" y="3998296"/>
            <a:ext cx="270189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5817" y="3998296"/>
            <a:ext cx="2618184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7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83920"/>
            <a:ext cx="9144000" cy="5974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1479" y="0"/>
            <a:ext cx="87720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 smtClean="0">
                <a:latin typeface="Arial" charset="0"/>
              </a:rPr>
              <a:t>‘-</a:t>
            </a:r>
            <a:endParaRPr lang="en-US" sz="18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534334" y="1023930"/>
            <a:ext cx="6418317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3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1534334" y="2555889"/>
            <a:ext cx="6418317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1" y="0"/>
            <a:ext cx="9143998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25196" y="2320111"/>
            <a:ext cx="78867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284464" y="6221885"/>
            <a:ext cx="544068" cy="534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2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2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21147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4" r:id="rId2"/>
    <p:sldLayoutId id="2147483895" r:id="rId3"/>
    <p:sldLayoutId id="2147483897" r:id="rId4"/>
    <p:sldLayoutId id="2147483907" r:id="rId5"/>
    <p:sldLayoutId id="2147483898" r:id="rId6"/>
    <p:sldLayoutId id="2147483900" r:id="rId7"/>
    <p:sldLayoutId id="2147483906" r:id="rId8"/>
    <p:sldLayoutId id="2147483902" r:id="rId9"/>
    <p:sldLayoutId id="2147483908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LucidaGrande" charset="0"/>
        <a:buChar char="-"/>
        <a:defRPr sz="135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 userDrawn="1">
          <p15:clr>
            <a:srgbClr val="F26B43"/>
          </p15:clr>
        </p15:guide>
        <p15:guide id="2" pos="312" userDrawn="1">
          <p15:clr>
            <a:srgbClr val="F26B43"/>
          </p15:clr>
        </p15:guide>
        <p15:guide id="3" orient="horz" pos="4016" userDrawn="1">
          <p15:clr>
            <a:srgbClr val="F26B43"/>
          </p15:clr>
        </p15:guide>
        <p15:guide id="4" pos="5544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pos="3348" userDrawn="1">
          <p15:clr>
            <a:srgbClr val="F26B43"/>
          </p15:clr>
        </p15:guide>
        <p15:guide id="7" pos="3528" userDrawn="1">
          <p15:clr>
            <a:srgbClr val="F26B43"/>
          </p15:clr>
        </p15:guide>
        <p15:guide id="8" pos="3384" userDrawn="1">
          <p15:clr>
            <a:srgbClr val="F26B43"/>
          </p15:clr>
        </p15:guide>
        <p15:guide id="9" orient="horz" pos="1848" userDrawn="1">
          <p15:clr>
            <a:srgbClr val="F26B43"/>
          </p15:clr>
        </p15:guide>
        <p15:guide id="10" orient="horz" pos="1896" userDrawn="1">
          <p15:clr>
            <a:srgbClr val="F26B43"/>
          </p15:clr>
        </p15:guide>
        <p15:guide id="11" orient="horz" pos="2880" userDrawn="1">
          <p15:clr>
            <a:srgbClr val="F26B43"/>
          </p15:clr>
        </p15:guide>
        <p15:guide id="12" orient="horz" pos="28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npg/default.html" TargetMode="External"/><Relationship Id="rId2" Type="http://schemas.openxmlformats.org/officeDocument/2006/relationships/hyperlink" Target="https://www.osha.gov/dts/sltc/methods/index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skcinc.com/catalog/index.php?cPath=300000000_301000000_301100000_301100150" TargetMode="Externa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hyperlink" Target="https://nj.gov/health/eoh/rtkweb/documents/fs/1761.pdf" TargetMode="External"/><Relationship Id="rId4" Type="http://schemas.openxmlformats.org/officeDocument/2006/relationships/hyperlink" Target="https://www.cdc.gov/niosh/npg/npgd0577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shersci.com/shop/products/morphix-technologies-chromair-passive-sampling-badges-9/p-176771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hyperlink" Target="https://www.gasdetectorshop.com/RAE-Piston-Hand-Pump-LP-1200-010-0001-000-p/rae%20tube%20pump.htm?gclid=EAIaIQobChMIw9-2jPTa5QIVA4TICh3hegkkEAQYByABEgJxQvD_BwE&amp;Click=6504&amp;utm_source=googleshopping&amp;utm_medium=shoppingengin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draeger.com/en-us_us/Applications/Safety-Products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hyperlink" Target="https://www.morphtec.com/chromair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hyperlink" Target="https://www.assaytech.com/product/571-aldehyde-formaldehyde-monito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westernsafety.com/products/zefon/zefonpg6.html" TargetMode="External"/><Relationship Id="rId5" Type="http://schemas.openxmlformats.org/officeDocument/2006/relationships/hyperlink" Target="https://acsbadge.com/product/formaldehyde-vapor-monitor-f-50/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://sphweb.bumc.bu.edu/otlt/mph-modules/ExposureAssessment/exposureassessment8.html" TargetMode="Externa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hyperlink" Target="http://www.skcinc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ensidyne.com/air-sampling-equipment/gilian-air-sampling-pumps/gilian-10i-air-sampling-pump/" TargetMode="External"/><Relationship Id="rId5" Type="http://schemas.openxmlformats.org/officeDocument/2006/relationships/hyperlink" Target="https://www.apbuck.com/shop/item.aspx?itemid=30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zefon.com/flowmeter-low-vol-non-adj-0-4-lpm" TargetMode="External"/><Relationship Id="rId5" Type="http://schemas.openxmlformats.org/officeDocument/2006/relationships/hyperlink" Target="https://www.brandtinst.com/bios/images/biosdefenderdrycal.gif" TargetMode="External"/><Relationship Id="rId4" Type="http://schemas.openxmlformats.org/officeDocument/2006/relationships/hyperlink" Target="https://www.skcinc.com/catalog/index.php?cPath=100000000_103000000_103100000_10310030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zefon.com/" TargetMode="External"/><Relationship Id="rId4" Type="http://schemas.openxmlformats.org/officeDocument/2006/relationships/hyperlink" Target="http://www.skcinc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hyperlink" Target="http://www.skcinc.com/" TargetMode="External"/><Relationship Id="rId4" Type="http://schemas.openxmlformats.org/officeDocument/2006/relationships/hyperlink" Target="https://www.skcltd.com/products-category/100-filters-and-cassettes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skcinc.com/catalog/index.php?cPath=200000000_201000000_201100000" TargetMode="External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hyperlink" Target="http://airsamplingsolutions.com/index.php/sorbent-tubes/" TargetMode="External"/><Relationship Id="rId4" Type="http://schemas.openxmlformats.org/officeDocument/2006/relationships/hyperlink" Target="https://www.skcltd.com/products-category/101-sorbent-tubes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cinc.com/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://ecoenvironmental.com.au/wp-content/uploads/How-Sorbent-Tube-Sampling-Works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semanticscholar.org/paper/U.S.-Air-Force-School-of-Aerospace-Medicine-and-Brown/1d3c579191fa6b82356a5b372cb97ad73993d520#extract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afetyconf.com/media/PDF/safety_conf_2014/materials/WC3.pdf" TargetMode="External"/><Relationship Id="rId7" Type="http://schemas.openxmlformats.org/officeDocument/2006/relationships/hyperlink" Target="https://www.ehstoday.com/print/778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n.gov/admin/assets/Industrial%20Hygiene%20in%20Review%20Handout_tcm36-260009.pdf" TargetMode="External"/><Relationship Id="rId5" Type="http://schemas.openxmlformats.org/officeDocument/2006/relationships/hyperlink" Target="https://www.bnl.gov/esh/shsd/sop/Construction_Contractor_IH/pdf/FAQ_IH_Sampling.pdf" TargetMode="External"/><Relationship Id="rId4" Type="http://schemas.openxmlformats.org/officeDocument/2006/relationships/hyperlink" Target="http://www.chec.pitt.edu/documents/ExposAssessLectures/2504KellerLecture6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ih.org/content/ih-defined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wallpaperup.com/uploads/wallpapers/2012/09/30/17326/a759abc5f1c68ea1fb749f9693332f11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soh.be/?q=en/node/4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osha.gov/SLTC/samplinganalysis/index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safex.us/product/fundamentals-of-industrial-hygiene-nov-2019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locis.org/documents/chpt30e.htm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3776" y="3968497"/>
            <a:ext cx="4978908" cy="195933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Prepared by: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Karen Peissinger, Industrial Hygienist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University at Buffalo Environment, Health &amp; Safety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Prepared for: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Niagara Frontier Chapter, ASSP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November 18, 2019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Industrial Hygiene sampling for the safety professional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4618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25196" y="2185417"/>
            <a:ext cx="3549396" cy="3532631"/>
          </a:xfrm>
        </p:spPr>
        <p:txBody>
          <a:bodyPr/>
          <a:lstStyle/>
          <a:p>
            <a:pPr marL="38100" indent="0">
              <a:buNone/>
            </a:pPr>
            <a:r>
              <a:rPr lang="en-US" dirty="0" smtClean="0"/>
              <a:t>Typically you will use a sampling method specified by NIOSH or OSHA. </a:t>
            </a:r>
          </a:p>
          <a:p>
            <a:pPr marL="38100" indent="0">
              <a:buNone/>
            </a:pPr>
            <a:r>
              <a:rPr lang="en-US" dirty="0" smtClean="0"/>
              <a:t>The sampling method will specify:</a:t>
            </a:r>
          </a:p>
          <a:p>
            <a:r>
              <a:rPr lang="en-US" dirty="0" smtClean="0"/>
              <a:t>Collection media</a:t>
            </a:r>
          </a:p>
          <a:p>
            <a:r>
              <a:rPr lang="en-US" dirty="0" smtClean="0"/>
              <a:t>Air volume</a:t>
            </a:r>
          </a:p>
          <a:p>
            <a:r>
              <a:rPr lang="en-US" dirty="0" smtClean="0"/>
              <a:t>Sampling rate</a:t>
            </a:r>
          </a:p>
          <a:p>
            <a:r>
              <a:rPr lang="en-US" dirty="0" smtClean="0"/>
              <a:t>Sampling time</a:t>
            </a:r>
          </a:p>
          <a:p>
            <a:pPr marL="38100" indent="0">
              <a:buNone/>
            </a:pPr>
            <a:r>
              <a:rPr lang="en-US" dirty="0" smtClean="0"/>
              <a:t>They typical provide the occupational exposure limit (OEL) applicable to the </a:t>
            </a:r>
          </a:p>
          <a:p>
            <a:pPr marL="38100" indent="0">
              <a:buNone/>
            </a:pPr>
            <a:endParaRPr lang="en-US" dirty="0" smtClean="0"/>
          </a:p>
          <a:p>
            <a:pPr marL="38100" indent="0">
              <a:buNone/>
            </a:pPr>
            <a:endParaRPr lang="en-US" dirty="0" smtClean="0"/>
          </a:p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endParaRPr lang="en-US" dirty="0" smtClean="0"/>
          </a:p>
          <a:p>
            <a:pPr marL="38100" indent="0">
              <a:buNone/>
            </a:pPr>
            <a:endParaRPr lang="en-US" dirty="0"/>
          </a:p>
          <a:p>
            <a:pPr marL="3810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know how to sample?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427101" y="5841230"/>
            <a:ext cx="29706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Sources: </a:t>
            </a:r>
          </a:p>
          <a:p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www.osha.gov/dts/sltc/methods/index.html</a:t>
            </a:r>
            <a:endParaRPr lang="en-US" sz="1000" dirty="0" smtClean="0"/>
          </a:p>
          <a:p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www.cdc.gov/niosh/npg/default.html</a:t>
            </a:r>
            <a:endParaRPr lang="en-US" sz="1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28" y="2518857"/>
            <a:ext cx="4642104" cy="931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314" y="3765359"/>
            <a:ext cx="3943731" cy="23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 for sulfuric acid? (1 of 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80" y="4917554"/>
            <a:ext cx="3178798" cy="1627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1" y="2188823"/>
            <a:ext cx="3608451" cy="150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610" y="3059995"/>
            <a:ext cx="3858538" cy="834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109" y="3741978"/>
            <a:ext cx="3962019" cy="82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0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sample for sulfuric acid? </a:t>
            </a:r>
            <a:r>
              <a:rPr lang="en-US" dirty="0" smtClean="0"/>
              <a:t>(2 </a:t>
            </a:r>
            <a:r>
              <a:rPr lang="en-US" dirty="0"/>
              <a:t>of 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01" y="3151187"/>
            <a:ext cx="5556314" cy="271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1" y="2133790"/>
            <a:ext cx="6029325" cy="733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55" y="2867215"/>
            <a:ext cx="2752725" cy="2752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101" y="6161150"/>
            <a:ext cx="5933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 smtClean="0">
                <a:hlinkClick r:id="rId5"/>
              </a:rPr>
              <a:t>https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www.skcinc.com/catalog/index.php?cPath=300000000_301000000_301100000_301100150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9999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OELs – occupational exposure limits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7101" y="5970955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</a:t>
            </a:r>
          </a:p>
          <a:p>
            <a:r>
              <a:rPr lang="en-US" sz="1000" dirty="0" smtClean="0"/>
              <a:t>https</a:t>
            </a:r>
            <a:r>
              <a:rPr lang="en-US" sz="1000" dirty="0"/>
              <a:t>://www.cdc.gov/niosh/npg/pgintrod.html</a:t>
            </a:r>
          </a:p>
        </p:txBody>
      </p:sp>
      <p:sp>
        <p:nvSpPr>
          <p:cNvPr id="9" name="Rectangle 8"/>
          <p:cNvSpPr/>
          <p:nvPr/>
        </p:nvSpPr>
        <p:spPr>
          <a:xfrm>
            <a:off x="538480" y="2205543"/>
            <a:ext cx="5811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PEL – permissible exposure limit, OSHA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REL – recommended exposure limit, NIOSH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TLV* – threshold limit value, ACGIH</a:t>
            </a:r>
          </a:p>
          <a:p>
            <a:pPr>
              <a:lnSpc>
                <a:spcPct val="150000"/>
              </a:lnSpc>
            </a:pPr>
            <a:r>
              <a:rPr lang="en-US" sz="1000" i="1" dirty="0" smtClean="0"/>
              <a:t>*copyrighted by ACGIH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325" y="3127803"/>
            <a:ext cx="2824476" cy="32432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72037" y="275847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Duchy of </a:t>
            </a:r>
            <a:r>
              <a:rPr lang="en-US" b="1" dirty="0" err="1"/>
              <a:t>Oels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8634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OSHA: PEL, ST, 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01" y="2423002"/>
            <a:ext cx="8005699" cy="361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5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OELs for sulfuric acid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21" y="2342108"/>
            <a:ext cx="1869059" cy="22239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221" y="59988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Source:</a:t>
            </a:r>
          </a:p>
          <a:p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www.cdc.gov/niosh/npg/npgd0577.html</a:t>
            </a:r>
            <a:endParaRPr lang="en-US" sz="1000" dirty="0" smtClean="0"/>
          </a:p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nj.gov/health/eoh/rtkweb/documents/fs/1761.pdf</a:t>
            </a:r>
            <a:endParaRPr lang="en-US" sz="1000" dirty="0" smtClean="0"/>
          </a:p>
          <a:p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574" y="2895600"/>
            <a:ext cx="4554227" cy="2909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2479" y="2342108"/>
            <a:ext cx="5207699" cy="4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IH sampling methods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Colorimetric tubes, c</a:t>
            </a:r>
            <a:r>
              <a:rPr lang="en-US" dirty="0" smtClean="0"/>
              <a:t>hips </a:t>
            </a:r>
            <a:r>
              <a:rPr lang="en-US" dirty="0"/>
              <a:t>&amp; </a:t>
            </a:r>
            <a:r>
              <a:rPr lang="en-US" dirty="0" smtClean="0"/>
              <a:t>badges </a:t>
            </a:r>
            <a:endParaRPr lang="en-US" dirty="0" smtClean="0"/>
          </a:p>
          <a:p>
            <a:r>
              <a:rPr lang="en-US" dirty="0"/>
              <a:t>Passive </a:t>
            </a:r>
            <a:r>
              <a:rPr lang="en-US" dirty="0" smtClean="0"/>
              <a:t>badges</a:t>
            </a:r>
            <a:endParaRPr lang="en-US" dirty="0" smtClean="0"/>
          </a:p>
          <a:p>
            <a:r>
              <a:rPr lang="en-US" dirty="0" smtClean="0"/>
              <a:t>Personal pumps &amp; various media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2544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27101" y="2916937"/>
            <a:ext cx="5000244" cy="1898903"/>
          </a:xfrm>
        </p:spPr>
        <p:txBody>
          <a:bodyPr/>
          <a:lstStyle/>
          <a:p>
            <a:pPr marL="381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 smtClean="0"/>
              <a:t>The following slides show images of products made by various manufacturers. The inclusion of these images does not imply endorsement of these products by Environment, Health &amp; Safety nor University at Buffalo.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Colorimetric </a:t>
            </a:r>
            <a:r>
              <a:rPr lang="en-US" dirty="0" smtClean="0"/>
              <a:t>tubes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7101" y="5617190"/>
            <a:ext cx="68118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</a:t>
            </a:r>
          </a:p>
          <a:p>
            <a:r>
              <a:rPr lang="en-US" sz="1000" dirty="0" smtClean="0">
                <a:hlinkClick r:id="rId3"/>
              </a:rPr>
              <a:t>https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www.fishersci.com/shop/products/morphix-technologies-chromair-passive-sampling-badges-9/p-176771</a:t>
            </a:r>
            <a:endParaRPr lang="en-US" sz="1000" dirty="0" smtClean="0"/>
          </a:p>
          <a:p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www.gasdetectorshop.com/RAE-Piston-Hand-Pump-LP-1200-010-0001-000-p/rae%20tube%20pump.htm?gclid=EAIaIQobChMIw9-2jPTa5QIVA4TICh3hegkkEAQYByABEgJxQvD_BwE&amp;Click=6504&amp;utm_source=googleshopping&amp;utm_medium=shoppingengine</a:t>
            </a:r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070" y="1320800"/>
            <a:ext cx="2769769" cy="2095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4" y="2143852"/>
            <a:ext cx="3962036" cy="339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753" y="3573244"/>
            <a:ext cx="2746086" cy="218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02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Colorimetric chips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1" y="2352561"/>
            <a:ext cx="2769322" cy="3133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204" y="2174310"/>
            <a:ext cx="5082128" cy="40705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1040" y="601771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Source: </a:t>
            </a:r>
          </a:p>
          <a:p>
            <a:r>
              <a:rPr lang="en-US" sz="1000" dirty="0">
                <a:hlinkClick r:id="rId5"/>
              </a:rPr>
              <a:t>https://www.draeger.com/en-us_us/Applications/Safety-Products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4543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will we cover?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Brief overview of i</a:t>
            </a:r>
            <a:r>
              <a:rPr lang="en-US" dirty="0" smtClean="0"/>
              <a:t>ndustrial </a:t>
            </a:r>
            <a:r>
              <a:rPr lang="en-US" dirty="0" smtClean="0"/>
              <a:t>hygiene</a:t>
            </a:r>
          </a:p>
          <a:p>
            <a:r>
              <a:rPr lang="en-US" dirty="0" smtClean="0"/>
              <a:t>IH Sampling</a:t>
            </a:r>
          </a:p>
          <a:p>
            <a:r>
              <a:rPr lang="en-US" dirty="0" smtClean="0"/>
              <a:t>Sampling methods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Hands-on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24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Colorimetric badges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680" y="1252728"/>
            <a:ext cx="3813633" cy="3637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64" y="4838140"/>
            <a:ext cx="8141031" cy="10184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1081" y="5926601"/>
            <a:ext cx="779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Sources: </a:t>
            </a:r>
          </a:p>
          <a:p>
            <a:r>
              <a:rPr lang="en-US" sz="1000" dirty="0">
                <a:hlinkClick r:id="rId4"/>
              </a:rPr>
              <a:t>https://www.morphtec.com/chromair</a:t>
            </a:r>
            <a:r>
              <a:rPr lang="en-US" sz="1000" dirty="0" smtClean="0">
                <a:hlinkClick r:id="rId4"/>
              </a:rPr>
              <a:t>/</a:t>
            </a:r>
            <a:endParaRPr lang="en-US" sz="10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741" y="2211416"/>
            <a:ext cx="1737603" cy="25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8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Colorimetric badge close up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63" y="2143802"/>
            <a:ext cx="3936776" cy="38900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101" y="6140815"/>
            <a:ext cx="78867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Source: https</a:t>
            </a:r>
            <a:r>
              <a:rPr lang="en-US" sz="900" dirty="0"/>
              <a:t>://www.google.com/url?sa=i&amp;rct=j&amp;q=&amp;esrc=s&amp;source=images&amp;cd=&amp;ved=2ahUKEwjGztLE-9rlAhVHjlkKHQYOC28QjRx6BAgBEAQ&amp;url=https%3A%2F%2Fwww.ereinc.com%2FBrowse%2FProduct%2F68%2F28%2FChromAir-Colorimetric-Badges-Direct-Read-Passive-Monitoring-System&amp;psig=AOvVaw2vZ5orjhW2pJQ_oFdEsboT&amp;ust=1573314306725023</a:t>
            </a:r>
          </a:p>
        </p:txBody>
      </p:sp>
    </p:spTree>
    <p:extLst>
      <p:ext uri="{BB962C8B-B14F-4D97-AF65-F5344CB8AC3E}">
        <p14:creationId xmlns:p14="http://schemas.microsoft.com/office/powerpoint/2010/main" val="3234763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badges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3" y="2393458"/>
            <a:ext cx="4344923" cy="22194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76" y="5717346"/>
            <a:ext cx="685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</a:t>
            </a:r>
          </a:p>
          <a:p>
            <a:r>
              <a:rPr lang="en-US" sz="1000" dirty="0" smtClean="0">
                <a:hlinkClick r:id="rId4"/>
              </a:rPr>
              <a:t>http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sphweb.bumc.bu.edu/otlt/mph-modules/ExposureAssessment/exposureassessment8.html</a:t>
            </a:r>
            <a:endParaRPr lang="en-US" sz="1000" dirty="0" smtClean="0"/>
          </a:p>
          <a:p>
            <a:r>
              <a:rPr lang="en-US" sz="1000" dirty="0">
                <a:hlinkClick r:id="rId5"/>
              </a:rPr>
              <a:t>https://acsbadge.com/product/formaldehyde-vapor-monitor-f-50</a:t>
            </a:r>
            <a:r>
              <a:rPr lang="en-US" sz="1000" dirty="0" smtClean="0">
                <a:hlinkClick r:id="rId5"/>
              </a:rPr>
              <a:t>/</a:t>
            </a:r>
            <a:endParaRPr lang="en-US" sz="1000" dirty="0" smtClean="0"/>
          </a:p>
          <a:p>
            <a:r>
              <a:rPr lang="en-US" sz="1000" dirty="0">
                <a:hlinkClick r:id="rId6"/>
              </a:rPr>
              <a:t>http://</a:t>
            </a:r>
            <a:r>
              <a:rPr lang="en-US" sz="1000" dirty="0" smtClean="0">
                <a:hlinkClick r:id="rId6"/>
              </a:rPr>
              <a:t>www.westernsafety.com/products/zefon/zefonpg6.html</a:t>
            </a:r>
            <a:endParaRPr lang="en-US" sz="1000" dirty="0" smtClean="0"/>
          </a:p>
          <a:p>
            <a:r>
              <a:rPr lang="en-US" sz="1000" dirty="0">
                <a:hlinkClick r:id="rId7"/>
              </a:rPr>
              <a:t>https://www.assaytech.com/product/571-aldehyde-formaldehyde-monitor</a:t>
            </a:r>
            <a:r>
              <a:rPr lang="en-US" sz="1000" dirty="0" smtClean="0">
                <a:hlinkClick r:id="rId7"/>
              </a:rPr>
              <a:t>/</a:t>
            </a:r>
            <a:endParaRPr lang="en-US" sz="1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101" y="3599905"/>
            <a:ext cx="1563810" cy="1862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6486" y="1677374"/>
            <a:ext cx="3781425" cy="1765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1862" y="3599905"/>
            <a:ext cx="1566862" cy="22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0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421" y="3062094"/>
            <a:ext cx="1545907" cy="18121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</a:t>
            </a:r>
            <a:r>
              <a:rPr lang="en-US" dirty="0" smtClean="0"/>
              <a:t>pumps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884" y="963599"/>
            <a:ext cx="1375215" cy="2146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100" y="5649575"/>
            <a:ext cx="7629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</a:t>
            </a:r>
          </a:p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www.apbuck.com/shop/item.aspx?itemid=30</a:t>
            </a:r>
            <a:endParaRPr lang="en-US" sz="1000" dirty="0" smtClean="0"/>
          </a:p>
          <a:p>
            <a:r>
              <a:rPr lang="en-US" sz="1000" dirty="0" smtClean="0">
                <a:hlinkClick r:id="rId6"/>
              </a:rPr>
              <a:t>https</a:t>
            </a:r>
            <a:r>
              <a:rPr lang="en-US" sz="1000" dirty="0">
                <a:hlinkClick r:id="rId6"/>
              </a:rPr>
              <a:t>://www.sensidyne.com/air-sampling-equipment/gilian-air-sampling-pumps/gilian-10i-air-sampling-pump</a:t>
            </a:r>
            <a:r>
              <a:rPr lang="en-US" sz="1000" dirty="0" smtClean="0">
                <a:hlinkClick r:id="rId6"/>
              </a:rPr>
              <a:t>/</a:t>
            </a:r>
            <a:endParaRPr lang="en-US" sz="1000" dirty="0" smtClean="0"/>
          </a:p>
          <a:p>
            <a:r>
              <a:rPr lang="en-US" sz="1000" dirty="0" smtClean="0">
                <a:hlinkClick r:id="rId7"/>
              </a:rPr>
              <a:t>www.skcinc.com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328" y="4498204"/>
            <a:ext cx="1302939" cy="1527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101" y="2504003"/>
            <a:ext cx="4940681" cy="259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2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ubble buret method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9" y="2207574"/>
            <a:ext cx="5885815" cy="438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76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&amp; secondary calibrators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503" y="3199834"/>
            <a:ext cx="2357697" cy="27511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100" y="5978790"/>
            <a:ext cx="6522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</a:t>
            </a:r>
          </a:p>
          <a:p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www.skcinc.com/catalog/index.php?cPath=100000000_103000000_103100000_103100300</a:t>
            </a:r>
            <a:endParaRPr lang="en-US" sz="1000" dirty="0" smtClean="0"/>
          </a:p>
          <a:p>
            <a:r>
              <a:rPr lang="en-US" sz="1000" dirty="0" smtClean="0">
                <a:hlinkClick r:id="rId5"/>
              </a:rPr>
              <a:t>https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www.brandtinst.com/bios/images/biosdefenderdrycal.gif</a:t>
            </a:r>
            <a:endParaRPr lang="en-US" sz="1000" dirty="0" smtClean="0"/>
          </a:p>
          <a:p>
            <a:r>
              <a:rPr lang="en-US" sz="1000" dirty="0">
                <a:hlinkClick r:id="rId6"/>
              </a:rPr>
              <a:t>https://</a:t>
            </a:r>
            <a:r>
              <a:rPr lang="en-US" sz="1000" dirty="0" smtClean="0">
                <a:hlinkClick r:id="rId6"/>
              </a:rPr>
              <a:t>www.zefon.com/flowmeter-low-vol-non-adj-0-4-lpm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1" y="2178276"/>
            <a:ext cx="2811149" cy="1906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831" y="1678842"/>
            <a:ext cx="2358265" cy="30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83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train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28" y="2403243"/>
            <a:ext cx="3554111" cy="3426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59" y="2783241"/>
            <a:ext cx="3860801" cy="2861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328" y="6020497"/>
            <a:ext cx="6256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</a:t>
            </a:r>
          </a:p>
          <a:p>
            <a:r>
              <a:rPr lang="en-US" sz="1000" dirty="0" smtClean="0">
                <a:hlinkClick r:id="rId4"/>
              </a:rPr>
              <a:t>www.skcinc.com</a:t>
            </a:r>
            <a:endParaRPr lang="en-US" sz="1000" dirty="0" smtClean="0"/>
          </a:p>
          <a:p>
            <a:r>
              <a:rPr lang="en-US" sz="1000" dirty="0" smtClean="0">
                <a:hlinkClick r:id="rId5"/>
              </a:rPr>
              <a:t>www.zefon.com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9353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ilter </a:t>
            </a:r>
            <a:r>
              <a:rPr lang="en-US" dirty="0" smtClean="0"/>
              <a:t>cassettes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231" y="2248002"/>
            <a:ext cx="2764352" cy="3509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7100" y="6027775"/>
            <a:ext cx="6258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</a:t>
            </a:r>
          </a:p>
          <a:p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www.skcltd.com/products-category/100-filters-and-cassettes.html</a:t>
            </a:r>
            <a:endParaRPr lang="en-US" sz="1000" dirty="0" smtClean="0"/>
          </a:p>
          <a:p>
            <a:r>
              <a:rPr lang="en-US" sz="1000" dirty="0" smtClean="0">
                <a:hlinkClick r:id="rId5"/>
              </a:rPr>
              <a:t>www.skcinc.com</a:t>
            </a:r>
            <a:endParaRPr lang="en-US" sz="1000" dirty="0" smtClean="0"/>
          </a:p>
          <a:p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00" y="2252941"/>
            <a:ext cx="5178907" cy="1508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6500" y="3361307"/>
            <a:ext cx="2585339" cy="245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56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Sorbent tubes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947" y="3519417"/>
            <a:ext cx="4433515" cy="2212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101" y="5923938"/>
            <a:ext cx="711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</a:t>
            </a:r>
          </a:p>
          <a:p>
            <a:r>
              <a:rPr lang="en-US" sz="1000" dirty="0" smtClean="0">
                <a:hlinkClick r:id="rId3"/>
              </a:rPr>
              <a:t>https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www.skcinc.com/catalog/index.php?cPath=200000000_201000000_201100000</a:t>
            </a:r>
            <a:endParaRPr lang="en-US" sz="1000" dirty="0" smtClean="0"/>
          </a:p>
          <a:p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www.skcltd.com/products-category/101-sorbent-tubes.html</a:t>
            </a:r>
            <a:endParaRPr lang="en-US" sz="1000" dirty="0" smtClean="0"/>
          </a:p>
          <a:p>
            <a:r>
              <a:rPr lang="en-US" sz="1000" dirty="0">
                <a:hlinkClick r:id="rId5"/>
              </a:rPr>
              <a:t>http://airsamplingsolutions.com/index.php/sorbent-tubes</a:t>
            </a:r>
            <a:r>
              <a:rPr lang="en-US" sz="1000" dirty="0" smtClean="0">
                <a:hlinkClick r:id="rId5"/>
              </a:rPr>
              <a:t>/</a:t>
            </a:r>
            <a:endParaRPr lang="en-US" sz="1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59" y="2987675"/>
            <a:ext cx="3047619" cy="2693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225" y="1147944"/>
            <a:ext cx="2495550" cy="166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526" y="1155821"/>
            <a:ext cx="22002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67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Sorbent tubes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0079" y="6193853"/>
            <a:ext cx="62156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</a:t>
            </a:r>
          </a:p>
          <a:p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ecoenvironmental.com.au/wp-content/uploads/How-Sorbent-Tube-Sampling-Works.pdf</a:t>
            </a:r>
            <a:endParaRPr lang="en-US" sz="1000" dirty="0" smtClean="0"/>
          </a:p>
          <a:p>
            <a:r>
              <a:rPr lang="en-US" sz="1000" dirty="0" smtClean="0">
                <a:hlinkClick r:id="rId3"/>
              </a:rPr>
              <a:t>www.skcinc.com</a:t>
            </a:r>
            <a:endParaRPr lang="en-US" sz="1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878" y="1678842"/>
            <a:ext cx="821664" cy="421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72" y="1535967"/>
            <a:ext cx="2657475" cy="449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27" y="2036884"/>
            <a:ext cx="2595020" cy="2470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272" y="4013212"/>
            <a:ext cx="1906179" cy="18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3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Brief overview of Industrial </a:t>
            </a:r>
            <a:r>
              <a:rPr lang="en-US" dirty="0" smtClean="0"/>
              <a:t>hygiene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is industrial hygiene?</a:t>
            </a:r>
          </a:p>
          <a:p>
            <a:r>
              <a:rPr lang="en-US" dirty="0" smtClean="0"/>
              <a:t>Why </a:t>
            </a:r>
            <a:r>
              <a:rPr lang="en-US" dirty="0"/>
              <a:t>“industrial”? Why “hygiene</a:t>
            </a:r>
            <a:r>
              <a:rPr lang="en-US" dirty="0" smtClean="0"/>
              <a:t>”?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57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Cyclone attachment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20" y="1067707"/>
            <a:ext cx="3257867" cy="4915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05" y="2194560"/>
            <a:ext cx="3782835" cy="37887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8204" y="6129756"/>
            <a:ext cx="75855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</a:t>
            </a:r>
          </a:p>
          <a:p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://www.semanticscholar.org/paper/U.S.-</a:t>
            </a:r>
            <a:r>
              <a:rPr lang="en-US" sz="1000" dirty="0" smtClean="0">
                <a:hlinkClick r:id="rId4"/>
              </a:rPr>
              <a:t>Air-Force-School-of-Aerospace-Medicine-and-Brown/1d3c579191fa6b82356a5b372cb97ad73993d520#extracted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8668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Labs loan the equipment you need for sampling – FREE!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80" y="2563264"/>
            <a:ext cx="1828799" cy="1227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5" y="3993680"/>
            <a:ext cx="5850572" cy="1261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21679" y="2804159"/>
            <a:ext cx="2303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EMSL provides FREE PUMP RENTALS for your Industrial Hygiene Sampling Projects!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451" y="5419919"/>
            <a:ext cx="4979670" cy="764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224" y="5313709"/>
            <a:ext cx="1150607" cy="97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16" y="2167505"/>
            <a:ext cx="1930964" cy="16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5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7699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ASSP IH Specialty Practice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24" y="2397760"/>
            <a:ext cx="8341705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4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ASSP Community Discussions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01" y="2096859"/>
            <a:ext cx="4185539" cy="1265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1" y="3607311"/>
            <a:ext cx="4307459" cy="670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26" y="4534659"/>
            <a:ext cx="6348033" cy="1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09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NFASSP LinkedIn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66" y="2359754"/>
            <a:ext cx="5217918" cy="344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YouTube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01" y="4320994"/>
            <a:ext cx="2397379" cy="2061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60" y="4379496"/>
            <a:ext cx="3728720" cy="1815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920" y="2371729"/>
            <a:ext cx="2253297" cy="779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591" y="3151288"/>
            <a:ext cx="2941954" cy="693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89" y="2684157"/>
            <a:ext cx="4293183" cy="1149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642" y="1320800"/>
            <a:ext cx="2428278" cy="87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88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27100" y="2049895"/>
            <a:ext cx="8296486" cy="405653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Introduction to Industrial Hygiene for the Safety Professional </a:t>
            </a:r>
            <a:r>
              <a:rPr lang="en-US" dirty="0"/>
              <a:t>- Jeffery K. Dennis, MS, CSP, CHMM, CET, CSSM, </a:t>
            </a:r>
            <a:r>
              <a:rPr lang="en-US" dirty="0" smtClean="0"/>
              <a:t>WSO-CSE (</a:t>
            </a:r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www.insafetyconf.com/media/PDF/safety_conf_2014/materials/WC3.pdf</a:t>
            </a:r>
            <a:r>
              <a:rPr lang="en-US" u="sng" dirty="0" smtClean="0"/>
              <a:t>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Industrial </a:t>
            </a:r>
            <a:r>
              <a:rPr lang="en-US" dirty="0"/>
              <a:t>Hygiene Sampling: Exposure Assessment – Keller Lecture 6, </a:t>
            </a:r>
            <a:r>
              <a:rPr lang="en-US" dirty="0" smtClean="0"/>
              <a:t>2007-09-13 (</a:t>
            </a:r>
            <a:r>
              <a:rPr lang="en-US" u="sng" dirty="0" smtClean="0">
                <a:hlinkClick r:id="rId4"/>
              </a:rPr>
              <a:t>http</a:t>
            </a:r>
            <a:r>
              <a:rPr lang="en-US" u="sng" dirty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www.chec.pitt.edu/documents/ExposAssessLectures/2504KellerLecture6.pdf</a:t>
            </a:r>
            <a:r>
              <a:rPr lang="en-US" u="sng" dirty="0" smtClean="0"/>
              <a:t>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FAQ- </a:t>
            </a:r>
            <a:r>
              <a:rPr lang="en-US" dirty="0"/>
              <a:t>What does “employee exposure monitoring” mean? An Introduction to Industrial Hygiene Exposure Monitoring - Brookhaven National Laboratory, </a:t>
            </a:r>
            <a:r>
              <a:rPr lang="en-US" dirty="0" smtClean="0"/>
              <a:t>2018-02-0 (</a:t>
            </a:r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www.bnl.gov/esh/shsd/sop/Construction_Contractor_IH/pdf/FAQ_IH_Sampling.pdf</a:t>
            </a:r>
            <a:r>
              <a:rPr lang="en-US" u="sng" dirty="0" smtClean="0"/>
              <a:t>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Industrial </a:t>
            </a:r>
            <a:r>
              <a:rPr lang="en-US" dirty="0"/>
              <a:t>Hygiene in Review – Jim Kubisiak, MS, CIH, </a:t>
            </a:r>
            <a:r>
              <a:rPr lang="en-US" dirty="0" smtClean="0"/>
              <a:t>2016 (</a:t>
            </a:r>
            <a:r>
              <a:rPr lang="en-US" u="sng" dirty="0" smtClean="0">
                <a:hlinkClick r:id="rId6"/>
              </a:rPr>
              <a:t>https</a:t>
            </a:r>
            <a:r>
              <a:rPr lang="en-US" u="sng" dirty="0">
                <a:hlinkClick r:id="rId6"/>
              </a:rPr>
              <a:t>://</a:t>
            </a:r>
            <a:r>
              <a:rPr lang="en-US" u="sng" dirty="0" smtClean="0">
                <a:hlinkClick r:id="rId6"/>
              </a:rPr>
              <a:t>mn.gov/admin/assets/Industrial%20Hygiene%20in%20Review%20Handout_tcm36-260009.pdf</a:t>
            </a:r>
            <a:r>
              <a:rPr lang="en-US" u="sng" dirty="0" smtClean="0"/>
              <a:t>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Yes</a:t>
            </a:r>
            <a:r>
              <a:rPr lang="en-US" dirty="0"/>
              <a:t>, Even You Can Do Industrial Hygiene Air Sampling – EHS Today, </a:t>
            </a:r>
            <a:r>
              <a:rPr lang="en-US" dirty="0" smtClean="0"/>
              <a:t>2003-05-20 (</a:t>
            </a:r>
            <a:r>
              <a:rPr lang="en-US" u="sng" dirty="0" smtClean="0">
                <a:hlinkClick r:id="rId7"/>
              </a:rPr>
              <a:t>https</a:t>
            </a:r>
            <a:r>
              <a:rPr lang="en-US" u="sng" dirty="0">
                <a:hlinkClick r:id="rId7"/>
              </a:rPr>
              <a:t>://</a:t>
            </a:r>
            <a:r>
              <a:rPr lang="en-US" u="sng" dirty="0" smtClean="0">
                <a:hlinkClick r:id="rId7"/>
              </a:rPr>
              <a:t>www.ehstoday.com/print/7787</a:t>
            </a:r>
            <a:r>
              <a:rPr lang="en-US" u="sng" dirty="0" smtClean="0"/>
              <a:t>)</a:t>
            </a:r>
            <a:endParaRPr lang="en-US" dirty="0"/>
          </a:p>
          <a:p>
            <a:pPr marL="38100" indent="0">
              <a:spcBef>
                <a:spcPts val="600"/>
              </a:spcBef>
              <a:buNone/>
            </a:pPr>
            <a:endParaRPr lang="en-US" sz="17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60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>
                <a:latin typeface="Georgia" panose="02040502050405020303" pitchFamily="18" charset="0"/>
              </a:rPr>
              <a:t>Do you have questions?</a:t>
            </a:r>
            <a:endParaRPr lang="en-US" b="0" dirty="0"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68612" y="6367816"/>
            <a:ext cx="3791884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9" dirty="0" smtClean="0"/>
              <a:t>Photos </a:t>
            </a:r>
            <a:r>
              <a:rPr lang="en-US" sz="909" dirty="0"/>
              <a:t>taken by Karen Peissinger. Used with permission.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00" y="2421046"/>
            <a:ext cx="2187146" cy="2187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2" y="2421046"/>
            <a:ext cx="2240950" cy="2187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41" y="2421046"/>
            <a:ext cx="2108842" cy="2187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697" y="4891462"/>
            <a:ext cx="72792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Feel free to contact me!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Karen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Peissinger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University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at Buffalo - Environment, Health &amp; Safety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karenpei@buffalo.edu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716-829-5837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25197" y="2185417"/>
            <a:ext cx="3860364" cy="3732425"/>
          </a:xfrm>
        </p:spPr>
        <p:txBody>
          <a:bodyPr/>
          <a:lstStyle/>
          <a:p>
            <a:pPr marL="38100" indent="0">
              <a:buNone/>
            </a:pPr>
            <a:r>
              <a:rPr lang="en-US" i="1" dirty="0" smtClean="0"/>
              <a:t>“Industrial </a:t>
            </a:r>
            <a:r>
              <a:rPr lang="en-US" i="1" dirty="0"/>
              <a:t>hygiene is the science of protecting and enhancing the health and safety of people at work and in their </a:t>
            </a:r>
            <a:r>
              <a:rPr lang="en-US" i="1" dirty="0" smtClean="0"/>
              <a:t>communities.” </a:t>
            </a:r>
            <a:r>
              <a:rPr lang="en-US" dirty="0" smtClean="0"/>
              <a:t>–ABIH</a:t>
            </a:r>
          </a:p>
          <a:p>
            <a:pPr marL="3810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industrial hygiene?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4729" y="5939729"/>
            <a:ext cx="2875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Image sources:</a:t>
            </a:r>
          </a:p>
          <a:p>
            <a:r>
              <a:rPr lang="en-US" sz="800" dirty="0">
                <a:hlinkClick r:id="rId3"/>
              </a:rPr>
              <a:t>http://</a:t>
            </a:r>
            <a:r>
              <a:rPr lang="en-US" sz="800" dirty="0" smtClean="0">
                <a:hlinkClick r:id="rId3"/>
              </a:rPr>
              <a:t>www.abih.org/content/ih-defined</a:t>
            </a:r>
            <a:endParaRPr lang="en-US" sz="800" dirty="0"/>
          </a:p>
          <a:p>
            <a:r>
              <a:rPr lang="en-US" sz="800" dirty="0" smtClean="0">
                <a:hlinkClick r:id="rId4"/>
              </a:rPr>
              <a:t>https</a:t>
            </a:r>
            <a:r>
              <a:rPr lang="en-US" sz="800" dirty="0">
                <a:hlinkClick r:id="rId4"/>
              </a:rPr>
              <a:t>://www.aiha.org/</a:t>
            </a:r>
            <a:endParaRPr lang="en-US" sz="800" dirty="0" smtClean="0">
              <a:hlinkClick r:id="rId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634" y="2258989"/>
            <a:ext cx="3605167" cy="1050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021" y="4389937"/>
            <a:ext cx="3988900" cy="797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29" y="3836288"/>
            <a:ext cx="4048292" cy="19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6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01" y="4378107"/>
            <a:ext cx="8020050" cy="112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1" y="2574083"/>
            <a:ext cx="8058150" cy="12668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“industrial”? Why “hygiene”?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7101" y="5956002"/>
            <a:ext cx="2778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https://www.bsoh.be/?</a:t>
            </a:r>
            <a:r>
              <a:rPr lang="en-US" sz="1000" dirty="0" smtClean="0">
                <a:hlinkClick r:id="rId4"/>
              </a:rPr>
              <a:t>q=en/node/48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59479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IH sampling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is IH sampling?</a:t>
            </a:r>
          </a:p>
          <a:p>
            <a:r>
              <a:rPr lang="en-US" dirty="0" smtClean="0"/>
              <a:t>Why sample?</a:t>
            </a:r>
          </a:p>
          <a:p>
            <a:r>
              <a:rPr lang="en-US" dirty="0" smtClean="0"/>
              <a:t>How to know how to sample</a:t>
            </a:r>
            <a:r>
              <a:rPr lang="en-US" dirty="0" smtClean="0"/>
              <a:t>?</a:t>
            </a:r>
          </a:p>
          <a:p>
            <a:r>
              <a:rPr lang="en-US" dirty="0" smtClean="0"/>
              <a:t>OELs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5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25195" y="2396359"/>
            <a:ext cx="3631797" cy="1681655"/>
          </a:xfrm>
        </p:spPr>
        <p:txBody>
          <a:bodyPr/>
          <a:lstStyle/>
          <a:p>
            <a:pPr marL="38100" indent="0">
              <a:buNone/>
            </a:pPr>
            <a:r>
              <a:rPr lang="en-US" dirty="0"/>
              <a:t>“Chemical sampling and analysis is used by occupational health and safety professionals to assess workplace contaminants and associated worker exposure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IH sampling?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62" y="2396359"/>
            <a:ext cx="4555293" cy="2154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5196" y="5707117"/>
            <a:ext cx="6395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Sources:</a:t>
            </a:r>
          </a:p>
          <a:p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www.osha.gov/SLTC/samplinganalysis/index.html</a:t>
            </a:r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816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27101" y="2227458"/>
            <a:ext cx="3789299" cy="3295518"/>
          </a:xfrm>
        </p:spPr>
        <p:txBody>
          <a:bodyPr/>
          <a:lstStyle/>
          <a:p>
            <a:pPr marL="38100" indent="0">
              <a:buNone/>
            </a:pPr>
            <a:r>
              <a:rPr lang="en-US" dirty="0" smtClean="0"/>
              <a:t>To answer the questions:</a:t>
            </a:r>
          </a:p>
          <a:p>
            <a:r>
              <a:rPr lang="en-US" dirty="0" smtClean="0"/>
              <a:t>Who is exposed?</a:t>
            </a:r>
          </a:p>
          <a:p>
            <a:r>
              <a:rPr lang="en-US" dirty="0" smtClean="0"/>
              <a:t>How much is the exposure?</a:t>
            </a:r>
          </a:p>
          <a:p>
            <a:r>
              <a:rPr lang="en-US" dirty="0" smtClean="0"/>
              <a:t>Are the workers overexposed</a:t>
            </a:r>
            <a:r>
              <a:rPr lang="en-US" dirty="0" smtClean="0"/>
              <a:t>?</a:t>
            </a:r>
          </a:p>
          <a:p>
            <a:r>
              <a:rPr lang="en-US" dirty="0" smtClean="0"/>
              <a:t>Are the engineering controls working?</a:t>
            </a:r>
          </a:p>
          <a:p>
            <a:endParaRPr lang="en-US" dirty="0"/>
          </a:p>
          <a:p>
            <a:endParaRPr lang="en-US" dirty="0" smtClean="0"/>
          </a:p>
          <a:p>
            <a:pPr marL="38100" indent="0">
              <a:buNone/>
            </a:pPr>
            <a:r>
              <a:rPr lang="en-US" dirty="0" smtClean="0"/>
              <a:t>Bonus: what is wrong with this picture?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sample?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451" y="1320800"/>
            <a:ext cx="4081913" cy="4360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101" y="608260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Source: </a:t>
            </a:r>
          </a:p>
          <a:p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://www.safex.us/product/fundamentals-of-industrial-hygiene-nov-2019</a:t>
            </a:r>
            <a:r>
              <a:rPr lang="en-US" sz="1000" dirty="0" smtClean="0">
                <a:hlinkClick r:id="rId4"/>
              </a:rPr>
              <a:t>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379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1316164" y="2598823"/>
            <a:ext cx="6693789" cy="2637990"/>
          </a:xfrm>
        </p:spPr>
        <p:txBody>
          <a:bodyPr/>
          <a:lstStyle/>
          <a:p>
            <a:pPr marL="381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i="1" dirty="0"/>
              <a:t>“…</a:t>
            </a:r>
            <a:r>
              <a:rPr lang="en-US" sz="1800" b="1" i="1" dirty="0"/>
              <a:t>sampling should be performed only if the purpose is clear. </a:t>
            </a:r>
            <a:r>
              <a:rPr lang="en-US" sz="1800" i="1" dirty="0"/>
              <a:t>[my emphasis] The occupational hygienist must ask, “What will be made of the sampling results and what questions will the results answer?” It is relatively easy to sample and obtain numbers; it is far more difficult to interpret them.” </a:t>
            </a:r>
            <a:r>
              <a:rPr lang="en-US" sz="1800" dirty="0"/>
              <a:t>– Encyclopaedia of Occupational Health and </a:t>
            </a:r>
            <a:r>
              <a:rPr lang="en-US" sz="1800" dirty="0" smtClean="0"/>
              <a:t>Safety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But, remember…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7101" y="579875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Source: </a:t>
            </a:r>
          </a:p>
          <a:p>
            <a:r>
              <a:rPr lang="en-US" sz="1000" dirty="0">
                <a:hlinkClick r:id="rId2"/>
              </a:rPr>
              <a:t>http://www.ilocis.org/documents/chpt30e.htm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2306000"/>
      </p:ext>
    </p:extLst>
  </p:cSld>
  <p:clrMapOvr>
    <a:masterClrMapping/>
  </p:clrMapOvr>
</p:sld>
</file>

<file path=ppt/theme/theme1.xml><?xml version="1.0" encoding="utf-8"?>
<a:theme xmlns:a="http://schemas.openxmlformats.org/drawingml/2006/main" name="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4378</TotalTime>
  <Words>934</Words>
  <Application>Microsoft Office PowerPoint</Application>
  <PresentationFormat>On-screen Show (4:3)</PresentationFormat>
  <Paragraphs>180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Georgia</vt:lpstr>
      <vt:lpstr>LucidaGrande</vt:lpstr>
      <vt:lpstr>UB Powerpoint Template</vt:lpstr>
      <vt:lpstr>Industrial Hygiene sampling for the safety professional</vt:lpstr>
      <vt:lpstr>What will we cover?</vt:lpstr>
      <vt:lpstr>Brief overview of Industrial hygiene</vt:lpstr>
      <vt:lpstr>What is industrial hygiene?</vt:lpstr>
      <vt:lpstr>Why “industrial”? Why “hygiene”?</vt:lpstr>
      <vt:lpstr>IH sampling</vt:lpstr>
      <vt:lpstr>What is IH sampling?</vt:lpstr>
      <vt:lpstr>Why sample?</vt:lpstr>
      <vt:lpstr>But, remember…</vt:lpstr>
      <vt:lpstr>How to know how to sample?</vt:lpstr>
      <vt:lpstr>How to sample for sulfuric acid? (1 of 2)</vt:lpstr>
      <vt:lpstr>How to sample for sulfuric acid? (2 of 2)</vt:lpstr>
      <vt:lpstr>OELs – occupational exposure limits</vt:lpstr>
      <vt:lpstr>OSHA: PEL, ST, C</vt:lpstr>
      <vt:lpstr>OELs for sulfuric acid</vt:lpstr>
      <vt:lpstr>IH sampling methods</vt:lpstr>
      <vt:lpstr>Disclaimer</vt:lpstr>
      <vt:lpstr>Colorimetric tubes</vt:lpstr>
      <vt:lpstr>Colorimetric chips</vt:lpstr>
      <vt:lpstr>Colorimetric badges</vt:lpstr>
      <vt:lpstr>Colorimetric badge close up</vt:lpstr>
      <vt:lpstr>Passive badges</vt:lpstr>
      <vt:lpstr>Personal pumps</vt:lpstr>
      <vt:lpstr>Bubble buret method</vt:lpstr>
      <vt:lpstr>Primary &amp; secondary calibrators</vt:lpstr>
      <vt:lpstr>Calibration train</vt:lpstr>
      <vt:lpstr>Filter cassettes</vt:lpstr>
      <vt:lpstr>Sorbent tubes</vt:lpstr>
      <vt:lpstr>Sorbent tubes</vt:lpstr>
      <vt:lpstr>Cyclone attachment</vt:lpstr>
      <vt:lpstr>Labs loan the equipment you need for sampling – FREE!</vt:lpstr>
      <vt:lpstr>resources</vt:lpstr>
      <vt:lpstr>ASSP IH Specialty Practice</vt:lpstr>
      <vt:lpstr>ASSP Community Discussions</vt:lpstr>
      <vt:lpstr>NFASSP LinkedIn</vt:lpstr>
      <vt:lpstr>YouTube</vt:lpstr>
      <vt:lpstr>The Internet</vt:lpstr>
      <vt:lpstr>Do you have 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Template</dc:title>
  <dc:subject/>
  <dc:creator>Microsoft Office User</dc:creator>
  <cp:keywords/>
  <dc:description/>
  <cp:lastModifiedBy>Peissinger, Karen</cp:lastModifiedBy>
  <cp:revision>279</cp:revision>
  <cp:lastPrinted>2019-11-08T18:22:55Z</cp:lastPrinted>
  <dcterms:created xsi:type="dcterms:W3CDTF">2016-06-28T14:05:07Z</dcterms:created>
  <dcterms:modified xsi:type="dcterms:W3CDTF">2019-11-08T19:18:19Z</dcterms:modified>
  <cp:category/>
</cp:coreProperties>
</file>